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826" r:id="rId3"/>
    <p:sldId id="832" r:id="rId4"/>
    <p:sldId id="793" r:id="rId5"/>
    <p:sldId id="762" r:id="rId6"/>
    <p:sldId id="767" r:id="rId7"/>
    <p:sldId id="796" r:id="rId8"/>
    <p:sldId id="788" r:id="rId9"/>
    <p:sldId id="787" r:id="rId10"/>
    <p:sldId id="771" r:id="rId11"/>
    <p:sldId id="763" r:id="rId12"/>
    <p:sldId id="790" r:id="rId13"/>
    <p:sldId id="828" r:id="rId14"/>
    <p:sldId id="814" r:id="rId15"/>
    <p:sldId id="815" r:id="rId16"/>
    <p:sldId id="784" r:id="rId17"/>
    <p:sldId id="797" r:id="rId18"/>
    <p:sldId id="833" r:id="rId19"/>
    <p:sldId id="795" r:id="rId20"/>
    <p:sldId id="776" r:id="rId21"/>
    <p:sldId id="778" r:id="rId22"/>
    <p:sldId id="770" r:id="rId23"/>
    <p:sldId id="818" r:id="rId24"/>
    <p:sldId id="801" r:id="rId25"/>
    <p:sldId id="830" r:id="rId26"/>
    <p:sldId id="819" r:id="rId27"/>
    <p:sldId id="808" r:id="rId28"/>
    <p:sldId id="791" r:id="rId29"/>
    <p:sldId id="829" r:id="rId30"/>
    <p:sldId id="766" r:id="rId31"/>
    <p:sldId id="270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F0EE72B-57BB-4404-A39E-EFD3503B143A}">
          <p14:sldIdLst>
            <p14:sldId id="256"/>
            <p14:sldId id="826"/>
            <p14:sldId id="832"/>
            <p14:sldId id="793"/>
            <p14:sldId id="762"/>
            <p14:sldId id="767"/>
            <p14:sldId id="796"/>
            <p14:sldId id="788"/>
            <p14:sldId id="787"/>
            <p14:sldId id="771"/>
            <p14:sldId id="763"/>
            <p14:sldId id="790"/>
            <p14:sldId id="828"/>
            <p14:sldId id="814"/>
            <p14:sldId id="815"/>
            <p14:sldId id="784"/>
            <p14:sldId id="797"/>
            <p14:sldId id="833"/>
            <p14:sldId id="795"/>
            <p14:sldId id="776"/>
            <p14:sldId id="778"/>
            <p14:sldId id="770"/>
            <p14:sldId id="818"/>
            <p14:sldId id="801"/>
            <p14:sldId id="830"/>
            <p14:sldId id="819"/>
            <p14:sldId id="808"/>
            <p14:sldId id="791"/>
            <p14:sldId id="829"/>
            <p14:sldId id="766"/>
            <p14:sldId id="270"/>
          </p14:sldIdLst>
        </p14:section>
        <p14:section name="BackupSlides" id="{8F592912-7E97-4DE4-AB65-CA1D750BE31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binian Grote, mVISE AG" initials="KGmA" lastIdx="15" clrIdx="0">
    <p:extLst>
      <p:ext uri="{19B8F6BF-5375-455C-9EA6-DF929625EA0E}">
        <p15:presenceInfo xmlns:p15="http://schemas.microsoft.com/office/powerpoint/2012/main" userId="S::Korbinian.Grote@mvise.de::41d7d1ea-a9c1-4181-a21a-ba2464d770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25852" autoAdjust="0"/>
  </p:normalViewPr>
  <p:slideViewPr>
    <p:cSldViewPr snapToGrid="0" snapToObjects="1">
      <p:cViewPr varScale="1">
        <p:scale>
          <a:sx n="25" d="100"/>
          <a:sy n="25" d="100"/>
        </p:scale>
        <p:origin x="4014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everyone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Name </a:t>
            </a:r>
            <a:r>
              <a:rPr lang="de-DE" dirty="0" err="1"/>
              <a:t>is</a:t>
            </a:r>
            <a:r>
              <a:rPr lang="de-DE" dirty="0"/>
              <a:t> Julian Quernheim. </a:t>
            </a:r>
          </a:p>
          <a:p>
            <a:endParaRPr lang="de-DE" dirty="0"/>
          </a:p>
          <a:p>
            <a:r>
              <a:rPr lang="de-DE" dirty="0"/>
              <a:t>I am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consultant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am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finance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and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Recently</a:t>
            </a:r>
            <a:r>
              <a:rPr lang="de-DE" dirty="0"/>
              <a:t>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asset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trainer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teach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autombobile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like RNNs, Autoencoders,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etc. 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98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28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81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8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18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11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73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3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04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13 out </a:t>
            </a:r>
            <a:r>
              <a:rPr lang="de-DE" b="1" dirty="0" err="1"/>
              <a:t>of</a:t>
            </a:r>
            <a:r>
              <a:rPr lang="de-DE" b="1" dirty="0"/>
              <a:t> 20 backtest </a:t>
            </a:r>
            <a:r>
              <a:rPr lang="de-DE" b="1" dirty="0" err="1"/>
              <a:t>show</a:t>
            </a:r>
            <a:r>
              <a:rPr lang="de-DE" b="1" dirty="0"/>
              <a:t> </a:t>
            </a:r>
            <a:r>
              <a:rPr lang="de-DE" b="1" dirty="0" err="1"/>
              <a:t>better</a:t>
            </a:r>
            <a:r>
              <a:rPr lang="de-DE" b="1" dirty="0"/>
              <a:t> out-</a:t>
            </a:r>
            <a:r>
              <a:rPr lang="de-DE" b="1" dirty="0" err="1"/>
              <a:t>of</a:t>
            </a:r>
            <a:r>
              <a:rPr lang="de-DE" b="1" dirty="0"/>
              <a:t> sample </a:t>
            </a:r>
            <a:r>
              <a:rPr lang="de-DE" b="1" dirty="0" err="1"/>
              <a:t>results</a:t>
            </a:r>
            <a:r>
              <a:rPr lang="de-DE" b="1" dirty="0"/>
              <a:t>!</a:t>
            </a: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81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03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,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depp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non-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36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5 (</a:t>
            </a:r>
            <a:r>
              <a:rPr lang="de-DE" dirty="0" err="1"/>
              <a:t>ohlcv</a:t>
            </a:r>
            <a:r>
              <a:rPr lang="de-DE" dirty="0"/>
              <a:t>)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50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1-step </a:t>
            </a:r>
            <a:r>
              <a:rPr lang="de-DE" dirty="0" err="1"/>
              <a:t>forecast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1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089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Iterative </a:t>
            </a:r>
            <a:r>
              <a:rPr lang="de-DE" dirty="0" err="1"/>
              <a:t>one-step</a:t>
            </a:r>
            <a:r>
              <a:rPr lang="de-DE" dirty="0"/>
              <a:t>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expensive, but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resuts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6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359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Looking at </a:t>
            </a:r>
            <a:r>
              <a:rPr lang="de-DE" dirty="0" err="1"/>
              <a:t>the</a:t>
            </a:r>
            <a:r>
              <a:rPr lang="de-DE" dirty="0"/>
              <a:t> latent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the</a:t>
            </a:r>
            <a:r>
              <a:rPr lang="de-DE" b="1" dirty="0"/>
              <a:t> least </a:t>
            </a:r>
            <a:r>
              <a:rPr lang="de-DE" b="1" dirty="0" err="1"/>
              <a:t>related</a:t>
            </a:r>
            <a:r>
              <a:rPr lang="de-DE" b="1" dirty="0"/>
              <a:t> </a:t>
            </a:r>
            <a:r>
              <a:rPr lang="de-DE" b="1" dirty="0" err="1"/>
              <a:t>stocks</a:t>
            </a:r>
            <a:r>
              <a:rPr lang="de-DE" b="1" dirty="0"/>
              <a:t> </a:t>
            </a:r>
            <a:r>
              <a:rPr lang="de-DE" b="1" dirty="0" err="1"/>
              <a:t>move</a:t>
            </a:r>
            <a:r>
              <a:rPr lang="de-DE" b="1" dirty="0"/>
              <a:t> </a:t>
            </a:r>
            <a:r>
              <a:rPr lang="de-DE" b="1" dirty="0" err="1"/>
              <a:t>stronger</a:t>
            </a:r>
            <a:r>
              <a:rPr lang="de-DE" b="1" dirty="0"/>
              <a:t> in </a:t>
            </a:r>
            <a:r>
              <a:rPr lang="de-DE" b="1" dirty="0" err="1"/>
              <a:t>opposite</a:t>
            </a:r>
            <a:r>
              <a:rPr lang="de-DE" b="1" dirty="0"/>
              <a:t> </a:t>
            </a:r>
            <a:r>
              <a:rPr lang="de-DE" b="1" dirty="0" err="1"/>
              <a:t>directions</a:t>
            </a:r>
            <a:endParaRPr lang="de-D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   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stocks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683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70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20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888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28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81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84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531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25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83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dirty="0"/>
              <a:t>CAPM = </a:t>
            </a:r>
            <a:r>
              <a:rPr lang="en-US" sz="900" b="1" dirty="0"/>
              <a:t>Capital asset pricing model </a:t>
            </a:r>
            <a:r>
              <a:rPr lang="en-US" sz="900" b="0" dirty="0"/>
              <a:t>(single-factor model)</a:t>
            </a:r>
          </a:p>
          <a:p>
            <a:pPr marL="171450" indent="-171450">
              <a:buFontTx/>
              <a:buChar char="-"/>
            </a:pPr>
            <a:r>
              <a:rPr lang="en-US" sz="900" dirty="0"/>
              <a:t>The CAPM lets investors quantify the expected return on an investment given the different risks types in a linear regression model. </a:t>
            </a:r>
          </a:p>
          <a:p>
            <a:pPr marL="628650" lvl="1" indent="-171450">
              <a:buFontTx/>
              <a:buChar char="-"/>
            </a:pPr>
            <a:r>
              <a:rPr lang="en-US" sz="900" dirty="0"/>
              <a:t>1. systematic (market) risk</a:t>
            </a:r>
          </a:p>
          <a:p>
            <a:pPr marL="628650" lvl="1" indent="-171450">
              <a:buFontTx/>
              <a:buChar char="-"/>
            </a:pPr>
            <a:r>
              <a:rPr lang="en-US" sz="900" dirty="0"/>
              <a:t>2. unsystematic (company) risk</a:t>
            </a:r>
          </a:p>
          <a:p>
            <a:pPr marL="171450" lvl="0" indent="-171450">
              <a:buFontTx/>
              <a:buChar char="-"/>
            </a:pPr>
            <a:r>
              <a:rPr lang="en-US" sz="900" dirty="0"/>
              <a:t>CAPM measures the risk of an investment in terms of its volatility compared to the market. This measure is called </a:t>
            </a:r>
            <a:r>
              <a:rPr lang="en-US" sz="900" b="1" dirty="0"/>
              <a:t>beta</a:t>
            </a:r>
            <a:r>
              <a:rPr lang="en-US" sz="900" dirty="0"/>
              <a:t>.</a:t>
            </a:r>
            <a:endParaRPr lang="de-DE" sz="900" dirty="0"/>
          </a:p>
          <a:p>
            <a:endParaRPr lang="de-DE" sz="900" dirty="0"/>
          </a:p>
          <a:p>
            <a:r>
              <a:rPr lang="de-DE" sz="900" dirty="0"/>
              <a:t>ABT = A</a:t>
            </a:r>
            <a:r>
              <a:rPr lang="de-DE" sz="900" b="1" dirty="0"/>
              <a:t>rbitrage pricing </a:t>
            </a:r>
            <a:r>
              <a:rPr lang="de-DE" sz="900" b="1" dirty="0" err="1"/>
              <a:t>theory</a:t>
            </a:r>
            <a:r>
              <a:rPr lang="de-DE" sz="900" b="1" dirty="0"/>
              <a:t>: </a:t>
            </a:r>
            <a:r>
              <a:rPr lang="de-DE" sz="900" dirty="0"/>
              <a:t>(</a:t>
            </a:r>
            <a:r>
              <a:rPr lang="de-DE" sz="900" dirty="0" err="1"/>
              <a:t>single</a:t>
            </a:r>
            <a:r>
              <a:rPr lang="de-DE" sz="900" dirty="0"/>
              <a:t> </a:t>
            </a:r>
            <a:r>
              <a:rPr lang="de-DE" sz="900" dirty="0" err="1"/>
              <a:t>factor</a:t>
            </a:r>
            <a:r>
              <a:rPr lang="de-DE" sz="900" dirty="0"/>
              <a:t> </a:t>
            </a:r>
            <a:r>
              <a:rPr lang="de-DE" sz="900" dirty="0" err="1"/>
              <a:t>model</a:t>
            </a:r>
            <a:r>
              <a:rPr lang="de-DE" sz="9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More </a:t>
            </a:r>
            <a:r>
              <a:rPr lang="de-DE" sz="900" dirty="0" err="1"/>
              <a:t>factors</a:t>
            </a:r>
            <a:r>
              <a:rPr lang="de-DE" sz="900" dirty="0"/>
              <a:t> like </a:t>
            </a:r>
            <a:r>
              <a:rPr lang="de-DE" sz="900" dirty="0" err="1"/>
              <a:t>macro</a:t>
            </a:r>
            <a:r>
              <a:rPr lang="de-DE" sz="900" dirty="0"/>
              <a:t> </a:t>
            </a:r>
            <a:r>
              <a:rPr lang="de-DE" sz="900" dirty="0" err="1"/>
              <a:t>economic</a:t>
            </a:r>
            <a:r>
              <a:rPr lang="de-DE" sz="900" dirty="0"/>
              <a:t> </a:t>
            </a:r>
            <a:r>
              <a:rPr lang="de-DE" sz="900" dirty="0" err="1"/>
              <a:t>factors</a:t>
            </a:r>
            <a:r>
              <a:rPr lang="de-DE" sz="900" dirty="0"/>
              <a:t>, </a:t>
            </a:r>
            <a:r>
              <a:rPr lang="de-DE" sz="900" dirty="0" err="1"/>
              <a:t>e.g</a:t>
            </a:r>
            <a:r>
              <a:rPr lang="de-DE" sz="900" dirty="0"/>
              <a:t> </a:t>
            </a:r>
            <a:r>
              <a:rPr lang="de-DE" sz="900" dirty="0" err="1"/>
              <a:t>inflation</a:t>
            </a:r>
            <a:r>
              <a:rPr lang="de-DE" sz="900" dirty="0"/>
              <a:t> etc.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APT </a:t>
            </a:r>
            <a:r>
              <a:rPr lang="de-DE" sz="900" dirty="0" err="1"/>
              <a:t>uses</a:t>
            </a:r>
            <a:r>
              <a:rPr lang="de-DE" sz="900" dirty="0"/>
              <a:t> </a:t>
            </a:r>
            <a:r>
              <a:rPr lang="de-DE" sz="900" dirty="0" err="1"/>
              <a:t>fewer</a:t>
            </a:r>
            <a:r>
              <a:rPr lang="de-DE" sz="900" dirty="0"/>
              <a:t> </a:t>
            </a:r>
            <a:r>
              <a:rPr lang="de-DE" sz="900" dirty="0" err="1"/>
              <a:t>assumptions</a:t>
            </a:r>
            <a:r>
              <a:rPr lang="de-DE" sz="900" dirty="0"/>
              <a:t> </a:t>
            </a:r>
            <a:r>
              <a:rPr lang="de-DE" sz="900" dirty="0" err="1"/>
              <a:t>than</a:t>
            </a:r>
            <a:r>
              <a:rPr lang="de-DE" sz="900" dirty="0"/>
              <a:t> CAPM.</a:t>
            </a:r>
          </a:p>
          <a:p>
            <a:pPr marL="0" indent="0">
              <a:buFontTx/>
              <a:buNone/>
            </a:pPr>
            <a:endParaRPr lang="de-DE" sz="900" dirty="0"/>
          </a:p>
          <a:p>
            <a:pPr marL="0" indent="0">
              <a:buFontTx/>
              <a:buNone/>
            </a:pPr>
            <a:r>
              <a:rPr lang="de-DE" sz="900" b="1" u="sng" dirty="0">
                <a:sym typeface="Wingdings" panose="05000000000000000000" pitchFamily="2" charset="2"/>
              </a:rPr>
              <a:t> All </a:t>
            </a:r>
            <a:r>
              <a:rPr lang="de-DE" sz="900" b="1" u="sng" dirty="0" err="1">
                <a:sym typeface="Wingdings" panose="05000000000000000000" pitchFamily="2" charset="2"/>
              </a:rPr>
              <a:t>models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have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dificulties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measuring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expected</a:t>
            </a:r>
            <a:r>
              <a:rPr lang="de-DE" sz="900" b="1" u="sng" dirty="0">
                <a:sym typeface="Wingdings" panose="05000000000000000000" pitchFamily="2" charset="2"/>
              </a:rPr>
              <a:t> </a:t>
            </a:r>
            <a:r>
              <a:rPr lang="de-DE" sz="900" b="1" u="sng" dirty="0" err="1">
                <a:sym typeface="Wingdings" panose="05000000000000000000" pitchFamily="2" charset="2"/>
              </a:rPr>
              <a:t>return</a:t>
            </a:r>
            <a:r>
              <a:rPr lang="de-DE" sz="900" b="1" u="sng" dirty="0">
                <a:sym typeface="Wingdings" panose="05000000000000000000" pitchFamily="2" charset="2"/>
              </a:rPr>
              <a:t> and </a:t>
            </a:r>
            <a:r>
              <a:rPr lang="de-DE" sz="900" b="1" u="sng" dirty="0" err="1">
                <a:sym typeface="Wingdings" panose="05000000000000000000" pitchFamily="2" charset="2"/>
              </a:rPr>
              <a:t>volatility</a:t>
            </a:r>
            <a:r>
              <a:rPr lang="de-DE" sz="900" b="1" u="sng" dirty="0">
                <a:sym typeface="Wingdings" panose="05000000000000000000" pitchFamily="2" charset="2"/>
              </a:rPr>
              <a:t> !!!</a:t>
            </a:r>
            <a:endParaRPr lang="de-DE" sz="900" b="1" u="sng" dirty="0"/>
          </a:p>
          <a:p>
            <a:pPr marL="0" indent="0">
              <a:buFontTx/>
              <a:buNone/>
            </a:pPr>
            <a:endParaRPr lang="de-DE" sz="900" dirty="0"/>
          </a:p>
          <a:p>
            <a:pPr marL="0" indent="0">
              <a:buFontTx/>
              <a:buNone/>
            </a:pPr>
            <a:r>
              <a:rPr lang="de-DE" sz="900" dirty="0" err="1"/>
              <a:t>Black_litterman</a:t>
            </a:r>
            <a:r>
              <a:rPr lang="de-DE" sz="900" dirty="0"/>
              <a:t> </a:t>
            </a:r>
            <a:r>
              <a:rPr lang="de-DE" sz="900" dirty="0" err="1"/>
              <a:t>model</a:t>
            </a:r>
            <a:r>
              <a:rPr lang="de-DE" sz="900" dirty="0"/>
              <a:t>: </a:t>
            </a:r>
            <a:r>
              <a:rPr lang="de-DE" sz="900" dirty="0">
                <a:sym typeface="Wingdings" panose="05000000000000000000" pitchFamily="2" charset="2"/>
              </a:rPr>
              <a:t> find a </a:t>
            </a:r>
            <a:r>
              <a:rPr lang="de-DE" sz="900" dirty="0" err="1">
                <a:sym typeface="Wingdings" panose="05000000000000000000" pitchFamily="2" charset="2"/>
              </a:rPr>
              <a:t>first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solution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to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measure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expected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returns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by</a:t>
            </a:r>
            <a:r>
              <a:rPr lang="de-DE" sz="900" dirty="0">
                <a:sym typeface="Wingdings" panose="05000000000000000000" pitchFamily="2" charset="2"/>
              </a:rPr>
              <a:t> </a:t>
            </a:r>
            <a:r>
              <a:rPr lang="de-DE" sz="900" dirty="0" err="1">
                <a:sym typeface="Wingdings" panose="05000000000000000000" pitchFamily="2" charset="2"/>
              </a:rPr>
              <a:t>relying</a:t>
            </a:r>
            <a:r>
              <a:rPr lang="de-DE" sz="900" dirty="0">
                <a:sym typeface="Wingdings" panose="05000000000000000000" pitchFamily="2" charset="2"/>
              </a:rPr>
              <a:t> on </a:t>
            </a:r>
            <a:r>
              <a:rPr lang="de-DE" sz="900" dirty="0" err="1">
                <a:sym typeface="Wingdings" panose="05000000000000000000" pitchFamily="2" charset="2"/>
              </a:rPr>
              <a:t>priors</a:t>
            </a:r>
            <a:r>
              <a:rPr lang="de-DE" sz="900" dirty="0">
                <a:sym typeface="Wingdings" panose="05000000000000000000" pitchFamily="2" charset="2"/>
              </a:rPr>
              <a:t>!</a:t>
            </a:r>
            <a:endParaRPr lang="de-DE" sz="900" dirty="0"/>
          </a:p>
          <a:p>
            <a:pPr marL="0" indent="0">
              <a:buFontTx/>
              <a:buNone/>
            </a:pPr>
            <a:r>
              <a:rPr lang="de-DE" sz="900" dirty="0"/>
              <a:t>- </a:t>
            </a:r>
            <a:r>
              <a:rPr lang="de-DE" sz="900" dirty="0" err="1"/>
              <a:t>Developed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Goldman-Sachs</a:t>
            </a:r>
          </a:p>
          <a:p>
            <a:pPr marL="0" indent="0">
              <a:buFontTx/>
              <a:buNone/>
            </a:pPr>
            <a:r>
              <a:rPr lang="de-DE" sz="900" dirty="0"/>
              <a:t>- Investors </a:t>
            </a:r>
            <a:r>
              <a:rPr lang="de-DE" sz="900" dirty="0" err="1"/>
              <a:t>have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state</a:t>
            </a:r>
            <a:r>
              <a:rPr lang="de-DE" sz="900" dirty="0"/>
              <a:t> </a:t>
            </a:r>
            <a:r>
              <a:rPr lang="de-DE" sz="900" dirty="0" err="1"/>
              <a:t>how</a:t>
            </a:r>
            <a:r>
              <a:rPr lang="de-DE" sz="900" dirty="0"/>
              <a:t> an </a:t>
            </a:r>
            <a:r>
              <a:rPr lang="de-DE" sz="900" dirty="0" err="1"/>
              <a:t>investement</a:t>
            </a:r>
            <a:r>
              <a:rPr lang="de-DE" sz="900" dirty="0"/>
              <a:t> </a:t>
            </a:r>
            <a:r>
              <a:rPr lang="de-DE" sz="900" dirty="0" err="1"/>
              <a:t>return</a:t>
            </a:r>
            <a:r>
              <a:rPr lang="de-DE" sz="900" dirty="0"/>
              <a:t> </a:t>
            </a:r>
            <a:r>
              <a:rPr lang="de-DE" sz="900" dirty="0" err="1"/>
              <a:t>deviates</a:t>
            </a:r>
            <a:r>
              <a:rPr lang="de-DE" sz="900" dirty="0"/>
              <a:t> </a:t>
            </a:r>
            <a:r>
              <a:rPr lang="de-DE" sz="900" dirty="0" err="1"/>
              <a:t>from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maket</a:t>
            </a:r>
            <a:r>
              <a:rPr lang="de-DE" sz="900" dirty="0"/>
              <a:t> </a:t>
            </a:r>
            <a:r>
              <a:rPr lang="de-DE" sz="900" dirty="0" err="1"/>
              <a:t>return</a:t>
            </a:r>
            <a:r>
              <a:rPr lang="de-DE" sz="900" dirty="0"/>
              <a:t> and </a:t>
            </a:r>
            <a:r>
              <a:rPr lang="de-DE" sz="900" dirty="0" err="1"/>
              <a:t>how</a:t>
            </a:r>
            <a:r>
              <a:rPr lang="de-DE" sz="900" dirty="0"/>
              <a:t> </a:t>
            </a:r>
            <a:r>
              <a:rPr lang="de-DE" sz="900" dirty="0" err="1"/>
              <a:t>confidence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investor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in </a:t>
            </a:r>
            <a:r>
              <a:rPr lang="de-DE" sz="900" dirty="0" err="1"/>
              <a:t>his</a:t>
            </a:r>
            <a:r>
              <a:rPr lang="de-DE" sz="900" dirty="0"/>
              <a:t> </a:t>
            </a:r>
            <a:r>
              <a:rPr lang="de-DE" sz="900" dirty="0" err="1"/>
              <a:t>opinion</a:t>
            </a:r>
            <a:r>
              <a:rPr lang="de-DE" sz="900" dirty="0"/>
              <a:t>.</a:t>
            </a:r>
          </a:p>
          <a:p>
            <a:pPr marL="0" indent="0">
              <a:buFontTx/>
              <a:buNone/>
            </a:pPr>
            <a:endParaRPr lang="de-DE" sz="600" dirty="0"/>
          </a:p>
          <a:p>
            <a:pPr marL="0" indent="0">
              <a:buFontTx/>
              <a:buNone/>
            </a:pPr>
            <a:r>
              <a:rPr lang="de-DE" sz="900" dirty="0" err="1"/>
              <a:t>Shrinkage</a:t>
            </a:r>
            <a:r>
              <a:rPr lang="de-DE" sz="90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„Honey, I </a:t>
            </a:r>
            <a:r>
              <a:rPr lang="de-DE" sz="900" dirty="0" err="1"/>
              <a:t>shrunk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sample </a:t>
            </a:r>
            <a:r>
              <a:rPr lang="de-DE" sz="900" dirty="0" err="1"/>
              <a:t>covariance</a:t>
            </a:r>
            <a:r>
              <a:rPr lang="de-DE" sz="900" dirty="0"/>
              <a:t> </a:t>
            </a:r>
            <a:r>
              <a:rPr lang="de-DE" sz="900" dirty="0" err="1"/>
              <a:t>matrix</a:t>
            </a:r>
            <a:r>
              <a:rPr lang="de-DE" sz="900" dirty="0"/>
              <a:t>“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Tries </a:t>
            </a:r>
            <a:r>
              <a:rPr lang="de-DE" sz="900" dirty="0" err="1"/>
              <a:t>to</a:t>
            </a:r>
            <a:r>
              <a:rPr lang="de-DE" sz="900" dirty="0"/>
              <a:t> find a </a:t>
            </a:r>
            <a:r>
              <a:rPr lang="de-DE" sz="900" dirty="0" err="1"/>
              <a:t>better</a:t>
            </a:r>
            <a:r>
              <a:rPr lang="de-DE" sz="900" dirty="0"/>
              <a:t> </a:t>
            </a:r>
            <a:r>
              <a:rPr lang="de-DE" sz="900" dirty="0" err="1"/>
              <a:t>way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measure</a:t>
            </a:r>
            <a:r>
              <a:rPr lang="de-DE" sz="900" dirty="0"/>
              <a:t> </a:t>
            </a:r>
            <a:r>
              <a:rPr lang="de-DE" sz="900" dirty="0" err="1"/>
              <a:t>volatility</a:t>
            </a:r>
            <a:r>
              <a:rPr lang="de-DE" sz="900" dirty="0"/>
              <a:t>/</a:t>
            </a:r>
            <a:r>
              <a:rPr lang="de-DE" sz="900" dirty="0" err="1"/>
              <a:t>smaple</a:t>
            </a:r>
            <a:r>
              <a:rPr lang="de-DE" sz="900" dirty="0"/>
              <a:t> </a:t>
            </a:r>
            <a:r>
              <a:rPr lang="de-DE" sz="900" dirty="0" err="1"/>
              <a:t>conavriance</a:t>
            </a:r>
            <a:r>
              <a:rPr lang="de-DE" sz="900" dirty="0"/>
              <a:t> </a:t>
            </a:r>
            <a:r>
              <a:rPr lang="de-DE" sz="900" dirty="0" err="1"/>
              <a:t>matrix</a:t>
            </a:r>
            <a:r>
              <a:rPr lang="de-DE" sz="900" dirty="0"/>
              <a:t> </a:t>
            </a:r>
            <a:r>
              <a:rPr lang="de-DE" sz="900" dirty="0" err="1"/>
              <a:t>using</a:t>
            </a:r>
            <a:r>
              <a:rPr lang="de-DE" sz="900" dirty="0"/>
              <a:t> </a:t>
            </a:r>
            <a:r>
              <a:rPr lang="de-DE" sz="900" dirty="0" err="1"/>
              <a:t>shrinkage</a:t>
            </a:r>
            <a:r>
              <a:rPr lang="de-DE" sz="900" dirty="0"/>
              <a:t>. </a:t>
            </a:r>
          </a:p>
          <a:p>
            <a:pPr marL="0" indent="0">
              <a:buFontTx/>
              <a:buNone/>
            </a:pPr>
            <a:endParaRPr lang="de-DE" sz="500" dirty="0"/>
          </a:p>
          <a:p>
            <a:pPr marL="0" indent="0">
              <a:buFontTx/>
              <a:buNone/>
            </a:pPr>
            <a:r>
              <a:rPr lang="de-DE" sz="900" dirty="0"/>
              <a:t>Deep Portfolio</a:t>
            </a:r>
          </a:p>
          <a:p>
            <a:pPr marL="171450" indent="-171450">
              <a:buFontTx/>
              <a:buChar char="-"/>
            </a:pPr>
            <a:r>
              <a:rPr lang="de-DE" sz="900" dirty="0"/>
              <a:t>First </a:t>
            </a:r>
            <a:r>
              <a:rPr lang="de-DE" sz="900" dirty="0" err="1"/>
              <a:t>paper</a:t>
            </a:r>
            <a:r>
              <a:rPr lang="de-DE" sz="900" dirty="0"/>
              <a:t> </a:t>
            </a:r>
            <a:r>
              <a:rPr lang="de-DE" sz="900" dirty="0" err="1"/>
              <a:t>that</a:t>
            </a:r>
            <a:r>
              <a:rPr lang="de-DE" sz="900" dirty="0"/>
              <a:t> </a:t>
            </a:r>
            <a:r>
              <a:rPr lang="de-DE" sz="900" dirty="0" err="1"/>
              <a:t>uses</a:t>
            </a:r>
            <a:r>
              <a:rPr lang="de-DE" sz="900" dirty="0"/>
              <a:t> </a:t>
            </a:r>
            <a:r>
              <a:rPr lang="de-DE" sz="900" dirty="0" err="1"/>
              <a:t>deep</a:t>
            </a:r>
            <a:r>
              <a:rPr lang="de-DE" sz="900" dirty="0"/>
              <a:t> </a:t>
            </a:r>
            <a:r>
              <a:rPr lang="de-DE" sz="900" dirty="0" err="1"/>
              <a:t>learning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create</a:t>
            </a:r>
            <a:r>
              <a:rPr lang="de-DE" sz="900" dirty="0"/>
              <a:t> an optimal stock </a:t>
            </a:r>
            <a:r>
              <a:rPr lang="de-DE" sz="900" dirty="0" err="1"/>
              <a:t>portfolio</a:t>
            </a:r>
            <a:r>
              <a:rPr lang="de-DE" sz="900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sz="900" dirty="0" err="1"/>
              <a:t>Authors</a:t>
            </a:r>
            <a:r>
              <a:rPr lang="de-DE" sz="900" dirty="0"/>
              <a:t> </a:t>
            </a:r>
            <a:r>
              <a:rPr lang="de-DE" sz="900" dirty="0" err="1"/>
              <a:t>try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apply</a:t>
            </a:r>
            <a:r>
              <a:rPr lang="de-DE" sz="900" dirty="0"/>
              <a:t> </a:t>
            </a:r>
            <a:r>
              <a:rPr lang="de-DE" sz="900" dirty="0" err="1"/>
              <a:t>autoencoders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beat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</a:t>
            </a:r>
            <a:r>
              <a:rPr lang="de-DE" sz="900" dirty="0" err="1"/>
              <a:t>index</a:t>
            </a:r>
            <a:r>
              <a:rPr lang="de-DE" sz="900" dirty="0"/>
              <a:t> and </a:t>
            </a:r>
            <a:r>
              <a:rPr lang="de-DE" sz="900" dirty="0" err="1"/>
              <a:t>show</a:t>
            </a:r>
            <a:r>
              <a:rPr lang="de-DE" sz="900" dirty="0"/>
              <a:t> promising </a:t>
            </a:r>
            <a:r>
              <a:rPr lang="de-DE" sz="900" dirty="0" err="1"/>
              <a:t>results</a:t>
            </a:r>
            <a:r>
              <a:rPr lang="de-DE" sz="900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dirty="0"/>
              <a:t>ANNs </a:t>
            </a:r>
            <a:r>
              <a:rPr lang="de-DE" sz="1000" dirty="0" err="1"/>
              <a:t>became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applicable</a:t>
            </a:r>
            <a:r>
              <a:rPr lang="de-DE" sz="1000" dirty="0"/>
              <a:t> </a:t>
            </a:r>
            <a:r>
              <a:rPr lang="de-DE" sz="1000" dirty="0" err="1"/>
              <a:t>over</a:t>
            </a:r>
            <a:r>
              <a:rPr lang="de-DE" sz="1000" dirty="0"/>
              <a:t> time </a:t>
            </a:r>
            <a:r>
              <a:rPr lang="de-DE" sz="1000" dirty="0" err="1"/>
              <a:t>because</a:t>
            </a:r>
            <a:r>
              <a:rPr lang="de-DE" sz="1000" dirty="0"/>
              <a:t> </a:t>
            </a:r>
            <a:r>
              <a:rPr lang="de-DE" sz="1000" dirty="0" err="1"/>
              <a:t>training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models</a:t>
            </a:r>
            <a:r>
              <a:rPr lang="de-DE" sz="1000" dirty="0"/>
              <a:t>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now</a:t>
            </a:r>
            <a:r>
              <a:rPr lang="de-DE" sz="1000" dirty="0"/>
              <a:t> </a:t>
            </a:r>
            <a:r>
              <a:rPr lang="de-DE" sz="1000" dirty="0" err="1"/>
              <a:t>easier</a:t>
            </a:r>
            <a:r>
              <a:rPr lang="de-DE" sz="1000" dirty="0"/>
              <a:t>.</a:t>
            </a:r>
          </a:p>
          <a:p>
            <a:endParaRPr lang="de-DE" sz="1000" u="sng" dirty="0"/>
          </a:p>
          <a:p>
            <a:r>
              <a:rPr lang="de-DE" sz="1000" u="sng" dirty="0"/>
              <a:t>Backpropagation</a:t>
            </a:r>
            <a:r>
              <a:rPr lang="de-DE" sz="1000" dirty="0"/>
              <a:t> (</a:t>
            </a:r>
            <a:r>
              <a:rPr lang="de-DE" sz="1000" dirty="0" err="1"/>
              <a:t>Werbos</a:t>
            </a:r>
            <a:r>
              <a:rPr lang="de-DE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1000" dirty="0" err="1"/>
              <a:t>Foundation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train</a:t>
            </a:r>
            <a:r>
              <a:rPr lang="de-DE" sz="1000" dirty="0"/>
              <a:t> ANNs</a:t>
            </a:r>
          </a:p>
          <a:p>
            <a:pPr marL="0" indent="0">
              <a:buFontTx/>
              <a:buNone/>
            </a:pPr>
            <a:endParaRPr lang="de-DE" sz="1000" u="sng" dirty="0"/>
          </a:p>
          <a:p>
            <a:pPr marL="0" indent="0">
              <a:buFontTx/>
              <a:buNone/>
            </a:pPr>
            <a:r>
              <a:rPr lang="de-DE" sz="1000" u="sng" dirty="0"/>
              <a:t>RNNs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First ANN </a:t>
            </a:r>
            <a:r>
              <a:rPr lang="de-DE" sz="1000" dirty="0" err="1"/>
              <a:t>able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process</a:t>
            </a:r>
            <a:r>
              <a:rPr lang="de-DE" sz="1000" dirty="0"/>
              <a:t> </a:t>
            </a:r>
            <a:r>
              <a:rPr lang="de-DE" sz="1000" dirty="0" err="1"/>
              <a:t>sequential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sz="1000" b="1" dirty="0" err="1"/>
              <a:t>Timeseries</a:t>
            </a:r>
            <a:r>
              <a:rPr lang="de-DE" sz="1000" b="1" dirty="0"/>
              <a:t> </a:t>
            </a:r>
            <a:r>
              <a:rPr lang="de-DE" sz="1000" b="1" dirty="0" err="1"/>
              <a:t>forecasting</a:t>
            </a:r>
            <a:r>
              <a:rPr lang="de-DE" sz="1000" b="1" dirty="0"/>
              <a:t> </a:t>
            </a:r>
            <a:r>
              <a:rPr lang="de-DE" sz="1000" b="1" dirty="0" err="1"/>
              <a:t>is</a:t>
            </a:r>
            <a:r>
              <a:rPr lang="de-DE" sz="1000" b="1" dirty="0"/>
              <a:t> </a:t>
            </a:r>
            <a:r>
              <a:rPr lang="de-DE" sz="1000" b="1" dirty="0" err="1"/>
              <a:t>now</a:t>
            </a:r>
            <a:r>
              <a:rPr lang="de-DE" sz="1000" b="1" dirty="0"/>
              <a:t> possible </a:t>
            </a:r>
            <a:r>
              <a:rPr lang="de-DE" sz="1000" b="1" dirty="0" err="1"/>
              <a:t>with</a:t>
            </a:r>
            <a:r>
              <a:rPr lang="de-DE" sz="1000" b="1" dirty="0"/>
              <a:t> </a:t>
            </a:r>
            <a:r>
              <a:rPr lang="de-DE" sz="1000" b="1" dirty="0" err="1"/>
              <a:t>deep</a:t>
            </a:r>
            <a:r>
              <a:rPr lang="de-DE" sz="1000" b="1" dirty="0"/>
              <a:t> </a:t>
            </a:r>
            <a:r>
              <a:rPr lang="de-DE" sz="1000" b="1" dirty="0" err="1"/>
              <a:t>learning</a:t>
            </a:r>
            <a:r>
              <a:rPr lang="de-DE" sz="1000" b="1" dirty="0"/>
              <a:t>!</a:t>
            </a:r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BTT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Training RNNs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now</a:t>
            </a:r>
            <a:r>
              <a:rPr lang="de-DE" sz="1000" dirty="0"/>
              <a:t> possible!</a:t>
            </a:r>
          </a:p>
          <a:p>
            <a:pPr marL="171450" indent="-171450">
              <a:buFontTx/>
              <a:buChar char="-"/>
            </a:pPr>
            <a:r>
              <a:rPr lang="de-DE" sz="1000" dirty="0" err="1"/>
              <a:t>Trainig</a:t>
            </a:r>
            <a:r>
              <a:rPr lang="de-DE" sz="1000" dirty="0"/>
              <a:t> </a:t>
            </a:r>
            <a:r>
              <a:rPr lang="de-DE" sz="1000" dirty="0" err="1"/>
              <a:t>becomes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computational</a:t>
            </a:r>
            <a:r>
              <a:rPr lang="de-DE" sz="1000" dirty="0"/>
              <a:t> expensive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more</a:t>
            </a:r>
            <a:r>
              <a:rPr lang="de-DE" sz="1000" dirty="0"/>
              <a:t> </a:t>
            </a:r>
            <a:r>
              <a:rPr lang="de-DE" sz="1000" dirty="0" err="1"/>
              <a:t>timesteps</a:t>
            </a:r>
            <a:r>
              <a:rPr lang="de-DE" sz="1000" dirty="0"/>
              <a:t> </a:t>
            </a:r>
            <a:r>
              <a:rPr lang="de-DE" sz="1000" dirty="0" err="1"/>
              <a:t>are</a:t>
            </a:r>
            <a:r>
              <a:rPr lang="de-DE" sz="1000" dirty="0"/>
              <a:t> </a:t>
            </a:r>
            <a:r>
              <a:rPr lang="de-DE" sz="1000" dirty="0" err="1"/>
              <a:t>processed</a:t>
            </a:r>
            <a:r>
              <a:rPr lang="de-DE" sz="1000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de-DE" sz="1000" b="1" dirty="0">
                <a:sym typeface="Wingdings" panose="05000000000000000000" pitchFamily="2" charset="2"/>
              </a:rPr>
              <a:t></a:t>
            </a:r>
            <a:r>
              <a:rPr lang="de-DE" sz="1000" b="1" dirty="0" err="1"/>
              <a:t>Vanishing</a:t>
            </a:r>
            <a:r>
              <a:rPr lang="de-DE" sz="1000" b="1" dirty="0"/>
              <a:t> </a:t>
            </a:r>
            <a:r>
              <a:rPr lang="de-DE" sz="1000" b="1" dirty="0" err="1"/>
              <a:t>or</a:t>
            </a:r>
            <a:r>
              <a:rPr lang="de-DE" sz="1000" b="1" dirty="0"/>
              <a:t> </a:t>
            </a:r>
            <a:r>
              <a:rPr lang="de-DE" sz="1000" b="1" dirty="0" err="1"/>
              <a:t>exploding</a:t>
            </a:r>
            <a:r>
              <a:rPr lang="de-DE" sz="1000" b="1" dirty="0"/>
              <a:t> </a:t>
            </a:r>
            <a:r>
              <a:rPr lang="de-DE" sz="1000" b="1" dirty="0" err="1"/>
              <a:t>gradient</a:t>
            </a:r>
            <a:r>
              <a:rPr lang="de-DE" sz="1000" b="1" dirty="0"/>
              <a:t> </a:t>
            </a:r>
            <a:r>
              <a:rPr lang="de-DE" sz="1000" b="1" dirty="0" err="1"/>
              <a:t>problem</a:t>
            </a:r>
            <a:endParaRPr lang="de-DE" sz="1000" b="1" dirty="0"/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LSTMs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Hochreiter </a:t>
            </a:r>
            <a:r>
              <a:rPr lang="de-DE" sz="1000" dirty="0" err="1"/>
              <a:t>studied</a:t>
            </a:r>
            <a:r>
              <a:rPr lang="de-DE" sz="1000" dirty="0"/>
              <a:t> in Munich at </a:t>
            </a:r>
            <a:r>
              <a:rPr lang="de-DE" sz="1000" dirty="0" err="1"/>
              <a:t>the</a:t>
            </a:r>
            <a:r>
              <a:rPr lang="de-DE" sz="1000" dirty="0"/>
              <a:t> LMU</a:t>
            </a:r>
          </a:p>
          <a:p>
            <a:pPr marL="171450" indent="-171450">
              <a:buFontTx/>
              <a:buChar char="-"/>
            </a:pPr>
            <a:r>
              <a:rPr lang="de-DE" sz="1000" b="1" dirty="0"/>
              <a:t>LSTMs </a:t>
            </a:r>
            <a:r>
              <a:rPr lang="de-DE" sz="1000" b="1" dirty="0" err="1"/>
              <a:t>cells</a:t>
            </a:r>
            <a:r>
              <a:rPr lang="de-DE" sz="1000" b="1" dirty="0"/>
              <a:t> </a:t>
            </a:r>
            <a:r>
              <a:rPr lang="de-DE" sz="1000" b="1" dirty="0" err="1"/>
              <a:t>are</a:t>
            </a:r>
            <a:r>
              <a:rPr lang="de-DE" sz="1000" b="1" dirty="0"/>
              <a:t> </a:t>
            </a:r>
            <a:r>
              <a:rPr lang="de-DE" sz="1000" b="1" dirty="0" err="1"/>
              <a:t>able</a:t>
            </a:r>
            <a:r>
              <a:rPr lang="de-DE" sz="1000" b="1" dirty="0"/>
              <a:t> </a:t>
            </a:r>
            <a:r>
              <a:rPr lang="de-DE" sz="1000" b="1" dirty="0" err="1"/>
              <a:t>to</a:t>
            </a:r>
            <a:r>
              <a:rPr lang="de-DE" sz="1000" b="1" dirty="0"/>
              <a:t> </a:t>
            </a:r>
            <a:r>
              <a:rPr lang="de-DE" sz="1000" b="1" dirty="0" err="1"/>
              <a:t>forget</a:t>
            </a:r>
            <a:r>
              <a:rPr lang="de-DE" sz="1000" b="1" dirty="0"/>
              <a:t>!</a:t>
            </a:r>
          </a:p>
          <a:p>
            <a:pPr marL="0" indent="0">
              <a:buFontTx/>
              <a:buNone/>
            </a:pPr>
            <a:endParaRPr lang="de-DE" sz="1000" dirty="0"/>
          </a:p>
          <a:p>
            <a:pPr marL="0" indent="0">
              <a:buFontTx/>
              <a:buNone/>
            </a:pPr>
            <a:r>
              <a:rPr lang="de-DE" sz="1000" dirty="0"/>
              <a:t>Autoencoders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Autoencoders </a:t>
            </a:r>
            <a:r>
              <a:rPr lang="de-DE" sz="1000" dirty="0" err="1"/>
              <a:t>are</a:t>
            </a:r>
            <a:r>
              <a:rPr lang="de-DE" sz="1000" dirty="0"/>
              <a:t> ANNs </a:t>
            </a:r>
            <a:r>
              <a:rPr lang="de-DE" sz="1000" dirty="0" err="1"/>
              <a:t>that</a:t>
            </a:r>
            <a:r>
              <a:rPr lang="de-DE" sz="1000" dirty="0"/>
              <a:t> </a:t>
            </a:r>
            <a:r>
              <a:rPr lang="de-DE" sz="1000" dirty="0" err="1"/>
              <a:t>attempts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recreate</a:t>
            </a:r>
            <a:r>
              <a:rPr lang="de-DE" sz="1000" dirty="0"/>
              <a:t> ist </a:t>
            </a:r>
            <a:r>
              <a:rPr lang="de-DE" sz="1000" dirty="0" err="1"/>
              <a:t>input</a:t>
            </a:r>
            <a:r>
              <a:rPr lang="de-DE" sz="1000" dirty="0"/>
              <a:t> </a:t>
            </a:r>
            <a:r>
              <a:rPr lang="de-DE" sz="1000" dirty="0" err="1"/>
              <a:t>as</a:t>
            </a:r>
            <a:r>
              <a:rPr lang="de-DE" sz="1000" dirty="0"/>
              <a:t> </a:t>
            </a:r>
            <a:r>
              <a:rPr lang="de-DE" sz="1000" dirty="0" err="1"/>
              <a:t>its</a:t>
            </a:r>
            <a:r>
              <a:rPr lang="de-DE" sz="1000" dirty="0"/>
              <a:t> </a:t>
            </a:r>
            <a:r>
              <a:rPr lang="de-DE" sz="1000" dirty="0" err="1"/>
              <a:t>output</a:t>
            </a:r>
            <a:r>
              <a:rPr lang="de-DE" sz="1000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Autoencoders </a:t>
            </a:r>
            <a:r>
              <a:rPr lang="de-DE" sz="1000" dirty="0" err="1"/>
              <a:t>are</a:t>
            </a:r>
            <a:r>
              <a:rPr lang="de-DE" sz="1000" dirty="0"/>
              <a:t> </a:t>
            </a:r>
            <a:r>
              <a:rPr lang="de-DE" sz="1000" dirty="0" err="1"/>
              <a:t>used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Heaton in </a:t>
            </a:r>
            <a:r>
              <a:rPr lang="de-DE" sz="1000" dirty="0" err="1"/>
              <a:t>their</a:t>
            </a:r>
            <a:r>
              <a:rPr lang="de-DE" sz="1000" dirty="0"/>
              <a:t> </a:t>
            </a:r>
            <a:r>
              <a:rPr lang="de-DE" sz="1000" dirty="0" err="1"/>
              <a:t>paper</a:t>
            </a:r>
            <a:r>
              <a:rPr lang="de-DE" sz="1000" dirty="0"/>
              <a:t> on Deep </a:t>
            </a:r>
            <a:r>
              <a:rPr lang="de-DE" sz="1000" dirty="0" err="1"/>
              <a:t>portfolio</a:t>
            </a:r>
            <a:r>
              <a:rPr lang="de-DE" sz="1000" dirty="0"/>
              <a:t>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1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 4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timersies</a:t>
            </a:r>
            <a:r>
              <a:rPr lang="de-DE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Bottom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outlier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Bottom </a:t>
            </a:r>
            <a:r>
              <a:rPr lang="de-DE" dirty="0" err="1">
                <a:sym typeface="Wingdings" panose="05000000000000000000" pitchFamily="2" charset="2"/>
              </a:rPr>
              <a:t>left</a:t>
            </a:r>
            <a:r>
              <a:rPr lang="de-DE" dirty="0">
                <a:sym typeface="Wingdings" panose="05000000000000000000" pitchFamily="2" charset="2"/>
              </a:rPr>
              <a:t>  linear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Top  3rd and 2nd </a:t>
            </a:r>
            <a:r>
              <a:rPr lang="de-DE" dirty="0" err="1">
                <a:sym typeface="Wingdings" panose="05000000000000000000" pitchFamily="2" charset="2"/>
              </a:rPr>
              <a:t>order</a:t>
            </a:r>
            <a:r>
              <a:rPr lang="de-DE" dirty="0">
                <a:sym typeface="Wingdings" panose="05000000000000000000" pitchFamily="2" charset="2"/>
              </a:rPr>
              <a:t> polynomial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Shrinkage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deal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adjusting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sample </a:t>
            </a:r>
            <a:r>
              <a:rPr lang="de-DE" dirty="0" err="1">
                <a:sym typeface="Wingdings" panose="05000000000000000000" pitchFamily="2" charset="2"/>
              </a:rPr>
              <a:t>covariance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matrix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28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32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58337" TargetMode="External"/><Relationship Id="rId7" Type="http://schemas.openxmlformats.org/officeDocument/2006/relationships/hyperlink" Target="https://ideas.repec.org/s/upf/upfgen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p/upf/upfgen/691.html" TargetMode="External"/><Relationship Id="rId5" Type="http://schemas.openxmlformats.org/officeDocument/2006/relationships/hyperlink" Target="https://towardsdatascience.com/getting-rich-quick-with-machine-learning-and-stock-market-predictions-696802da94fe" TargetMode="External"/><Relationship Id="rId4" Type="http://schemas.openxmlformats.org/officeDocument/2006/relationships/hyperlink" Target="http://axon.cs.byu.edu/~martinez/classes/678/Papers/Werbos_BPTT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R01/FinanceModu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543621"/>
            <a:ext cx="11360075" cy="892884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pPr indent="0">
              <a:buNone/>
            </a:pPr>
            <a:endParaRPr lang="de-DE" sz="1600" dirty="0"/>
          </a:p>
          <a:p>
            <a:pPr indent="0">
              <a:buNone/>
            </a:pPr>
            <a:r>
              <a:rPr lang="de-DE" sz="1600" dirty="0"/>
              <a:t>Julian Quernheim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555137-4B74-49A0-B210-B9FAB07EB756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outlier detection</a:t>
            </a:r>
            <a:r>
              <a:rPr lang="en-US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89895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39451"/>
              </p:ext>
            </p:extLst>
          </p:nvPr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68136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39624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>
            <a:normAutofit/>
          </a:bodyPr>
          <a:lstStyle/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Dataset:  		daily-historical-stock-prices-1970-2018</a:t>
            </a:r>
          </a:p>
          <a:p>
            <a:r>
              <a:rPr lang="de-DE" sz="1600" dirty="0"/>
              <a:t>Source:			</a:t>
            </a:r>
            <a:r>
              <a:rPr lang="de-DE" sz="1600" dirty="0" err="1"/>
              <a:t>Kaggle</a:t>
            </a:r>
            <a:endParaRPr lang="de-DE" sz="1600" dirty="0"/>
          </a:p>
          <a:p>
            <a:r>
              <a:rPr lang="de-DE" sz="1600" dirty="0"/>
              <a:t>Stock </a:t>
            </a:r>
            <a:r>
              <a:rPr lang="de-DE" sz="1600" dirty="0" err="1"/>
              <a:t>exchanges</a:t>
            </a:r>
            <a:r>
              <a:rPr lang="de-DE" sz="1600" dirty="0"/>
              <a:t>		</a:t>
            </a:r>
            <a:r>
              <a:rPr lang="en-US" sz="1600" dirty="0"/>
              <a:t>NYSE and NASDAQ</a:t>
            </a:r>
            <a:endParaRPr lang="de-DE" sz="1600" dirty="0"/>
          </a:p>
          <a:p>
            <a:r>
              <a:rPr lang="de-DE" sz="1600" dirty="0"/>
              <a:t>Dataset </a:t>
            </a:r>
            <a:r>
              <a:rPr lang="de-DE" sz="1600" dirty="0" err="1"/>
              <a:t>dimension</a:t>
            </a:r>
            <a:r>
              <a:rPr lang="de-DE" sz="1600" dirty="0"/>
              <a:t>:	</a:t>
            </a:r>
            <a:r>
              <a:rPr lang="en-US" sz="1600" dirty="0"/>
              <a:t>[20973889 rows x 8 columns]</a:t>
            </a:r>
            <a:endParaRPr lang="de-DE" sz="1600" dirty="0"/>
          </a:p>
          <a:p>
            <a:r>
              <a:rPr lang="en-US" sz="1600" dirty="0"/>
              <a:t>Tickers:			5685</a:t>
            </a:r>
          </a:p>
          <a:p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38E02F-0228-495A-A3D9-58BC1E969845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2064547-975E-42F1-B86B-23ADB1716AC2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 marL="0" indent="0"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2227195"/>
            <a:ext cx="4823153" cy="3893906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Intuition:</a:t>
            </a:r>
          </a:p>
          <a:p>
            <a:r>
              <a:rPr lang="en-US" sz="16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66058" y="1148419"/>
            <a:ext cx="11127504" cy="433271"/>
          </a:xfrm>
        </p:spPr>
        <p:txBody>
          <a:bodyPr/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3350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3350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recreated</a:t>
            </a:r>
            <a:r>
              <a:rPr lang="de-D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CC1238-BE78-47A2-A816-4B855D63265A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12" name="Grafik 11" descr="Filter">
            <a:extLst>
              <a:ext uri="{FF2B5EF4-FFF2-40B4-BE49-F238E27FC236}">
                <a16:creationId xmlns:a16="http://schemas.microsoft.com/office/drawing/2014/main" id="{4FC6C078-0F1A-4754-BCAF-5C57F959F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1DB43204-3277-45C2-A24D-9332BE63732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Top 500</a:t>
            </a: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F516E90-F8C2-4C3B-BD86-B2EE5C549F57}"/>
              </a:ext>
            </a:extLst>
          </p:cNvPr>
          <p:cNvSpPr txBox="1"/>
          <p:nvPr/>
        </p:nvSpPr>
        <p:spPr>
          <a:xfrm>
            <a:off x="2837150" y="587246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F9A330-8059-4730-9D8A-969627B52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6" y="408157"/>
            <a:ext cx="10570156" cy="625423"/>
          </a:xfrm>
        </p:spPr>
        <p:txBody>
          <a:bodyPr>
            <a:normAutofit fontScale="90000"/>
          </a:bodyPr>
          <a:lstStyle/>
          <a:p>
            <a:pPr>
              <a:buFont typeface="Arial"/>
              <a:buNone/>
            </a:pPr>
            <a:r>
              <a:rPr lang="en-US" sz="44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3CD2BB2-1C6B-48E1-A8C0-E8B204EB0817}"/>
              </a:ext>
            </a:extLst>
          </p:cNvPr>
          <p:cNvSpPr/>
          <p:nvPr/>
        </p:nvSpPr>
        <p:spPr>
          <a:xfrm>
            <a:off x="566058" y="50291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20" name="Untertitel 19">
            <a:extLst>
              <a:ext uri="{FF2B5EF4-FFF2-40B4-BE49-F238E27FC236}">
                <a16:creationId xmlns:a16="http://schemas.microsoft.com/office/drawing/2014/main" id="{83C56AA9-1A0F-47C6-BFAC-98DC73D660B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412DC8-D719-498D-AC54-5418D782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AD48435-EE60-44E5-AE26-182030734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AA538A2-84CE-42C3-8450-9BED09E7B4B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57D244C7-3696-4C9B-9415-640E49FB58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7989872-637A-417C-A22E-D950DD71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595BF5C-7D13-4269-9624-530A5184A292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nhaltsplatzhalter 7">
            <a:extLst>
              <a:ext uri="{FF2B5EF4-FFF2-40B4-BE49-F238E27FC236}">
                <a16:creationId xmlns:a16="http://schemas.microsoft.com/office/drawing/2014/main" id="{8FA4D369-9D47-4B6D-BCEC-AD571EA1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190B6FA-2ADC-4664-ABF2-9059C1ACEEFD}"/>
              </a:ext>
            </a:extLst>
          </p:cNvPr>
          <p:cNvSpPr/>
          <p:nvPr/>
        </p:nvSpPr>
        <p:spPr>
          <a:xfrm>
            <a:off x="435429" y="1999705"/>
            <a:ext cx="1254034" cy="4162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51A45A-5199-4EED-90D7-30E2C6D0251B}"/>
              </a:ext>
            </a:extLst>
          </p:cNvPr>
          <p:cNvSpPr txBox="1"/>
          <p:nvPr/>
        </p:nvSpPr>
        <p:spPr>
          <a:xfrm>
            <a:off x="495788" y="1606757"/>
            <a:ext cx="5373397" cy="252981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talk addresses this problem using deep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FB7650D-E012-4D0C-8857-E13D421607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ABD95-E119-48BB-9D04-02FF095E8DB8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Untertitel 10">
            <a:extLst>
              <a:ext uri="{FF2B5EF4-FFF2-40B4-BE49-F238E27FC236}">
                <a16:creationId xmlns:a16="http://schemas.microsoft.com/office/drawing/2014/main" id="{5E81560B-9431-4036-952E-FCCACC5D47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0C9EE0-5D42-46A8-8716-7937E04F162B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89D3D28-0228-4D10-A72C-F342EA9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E96F017-C681-4696-A784-E59618CFDF2B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5" name="Untertitel 10">
            <a:extLst>
              <a:ext uri="{FF2B5EF4-FFF2-40B4-BE49-F238E27FC236}">
                <a16:creationId xmlns:a16="http://schemas.microsoft.com/office/drawing/2014/main" id="{7EF7588C-7532-47BD-BC14-CFA23202EDC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B15406-AD0B-4E4F-97D6-0E1D423E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5C242A-21B6-4A67-8D59-6989EFBEE8E1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4818BBC2-7CF0-4992-BE8C-C61E84A082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27F2ABD-ADC6-4F82-9BAF-83691520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Does forecasting improve the portfolio?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AFB062-5AE7-4AD5-8B79-E19F0B598235}"/>
              </a:ext>
            </a:extLst>
          </p:cNvPr>
          <p:cNvSpPr/>
          <p:nvPr/>
        </p:nvSpPr>
        <p:spPr>
          <a:xfrm>
            <a:off x="452418" y="57841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D4E505B3-4824-4651-8931-ED3701F13734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8E3371C-952B-4CEE-B175-1B9D6C22C616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9D7F1219-27EB-413F-87DC-F220135F5726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AABB98-19B4-4789-AEDB-F38E4A6376D9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A8BF9C-E80D-4A03-880D-D0A37998ADB1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98B2370-8D80-4D9C-8126-4CE8FF7E454A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51C87184-D8BA-4372-BC64-9C444717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F6A2C692-18F6-4E81-A2E2-83C313EBFB17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transpose the input matrix and get a compressed time series in form of latent features.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we are able to use this as a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b="1" dirty="0"/>
                  <a:t>Intuition:</a:t>
                </a:r>
              </a:p>
              <a:p>
                <a:r>
                  <a:rPr lang="en-US" sz="1600" dirty="0"/>
                  <a:t>Using the adjusted covariance matrix better captures non-linearities.</a:t>
                </a:r>
              </a:p>
              <a:p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320A900-A2C9-4BC4-A2A3-B558FE7C7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2223845"/>
                <a:ext cx="4600903" cy="3897256"/>
              </a:xfrm>
              <a:blipFill>
                <a:blip r:embed="rId3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2F1F988-59E2-4AF8-B489-7BBBF4441525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71BA93-9CAD-4912-A69A-C23F731300A2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txBody>
          <a:bodyPr wrap="square" rtlCol="0">
            <a:normAutofit lnSpcReduction="10000"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9" name="Grafik 68" descr="Bleistift">
            <a:extLst>
              <a:ext uri="{FF2B5EF4-FFF2-40B4-BE49-F238E27FC236}">
                <a16:creationId xmlns:a16="http://schemas.microsoft.com/office/drawing/2014/main" id="{4FD8BD58-109B-46B7-9894-5D75C2559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2C33846F-2C5F-4ADA-AC75-4F72E0193E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53" y="7617475"/>
            <a:ext cx="9056237" cy="5026211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-775266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032FA2-5A25-45E8-A809-3849F4EEB931}"/>
              </a:ext>
            </a:extLst>
          </p:cNvPr>
          <p:cNvSpPr txBox="1"/>
          <p:nvPr/>
        </p:nvSpPr>
        <p:spPr>
          <a:xfrm>
            <a:off x="598701" y="6496039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CD5B15C-7817-4343-96EF-EDD74609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improve the risk calculation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5977EB-8C8E-49B2-ADF9-D613DEF1298D}"/>
              </a:ext>
            </a:extLst>
          </p:cNvPr>
          <p:cNvSpPr/>
          <p:nvPr/>
        </p:nvSpPr>
        <p:spPr>
          <a:xfrm>
            <a:off x="429000" y="55689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" name="Untertitel 4">
            <a:extLst>
              <a:ext uri="{FF2B5EF4-FFF2-40B4-BE49-F238E27FC236}">
                <a16:creationId xmlns:a16="http://schemas.microsoft.com/office/drawing/2014/main" id="{14B5CD51-FF66-48BC-B200-3F8BBA30209C}"/>
              </a:ext>
            </a:extLst>
          </p:cNvPr>
          <p:cNvSpPr txBox="1">
            <a:spLocks/>
          </p:cNvSpPr>
          <p:nvPr/>
        </p:nvSpPr>
        <p:spPr>
          <a:xfrm>
            <a:off x="504496" y="1148419"/>
            <a:ext cx="11189065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C476103-572B-465B-9B51-C581566952FD}"/>
              </a:ext>
            </a:extLst>
          </p:cNvPr>
          <p:cNvCxnSpPr/>
          <p:nvPr/>
        </p:nvCxnSpPr>
        <p:spPr>
          <a:xfrm flipV="1">
            <a:off x="3387367" y="7862873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583D2F-9F9A-41CC-88AF-F4F7CD463DA4}"/>
              </a:ext>
            </a:extLst>
          </p:cNvPr>
          <p:cNvCxnSpPr>
            <a:cxnSpLocks/>
          </p:cNvCxnSpPr>
          <p:nvPr/>
        </p:nvCxnSpPr>
        <p:spPr>
          <a:xfrm rot="5400000" flipV="1">
            <a:off x="3365649" y="11290754"/>
            <a:ext cx="788022" cy="7445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BD93DE-BE45-4197-940F-C36700F2E297}"/>
              </a:ext>
            </a:extLst>
          </p:cNvPr>
          <p:cNvCxnSpPr>
            <a:cxnSpLocks/>
          </p:cNvCxnSpPr>
          <p:nvPr/>
        </p:nvCxnSpPr>
        <p:spPr>
          <a:xfrm flipV="1">
            <a:off x="3408766" y="9708118"/>
            <a:ext cx="1076149" cy="1490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A72637-5E13-42A1-B824-5C7FE73ABCA3}"/>
              </a:ext>
            </a:extLst>
          </p:cNvPr>
          <p:cNvCxnSpPr>
            <a:cxnSpLocks/>
          </p:cNvCxnSpPr>
          <p:nvPr/>
        </p:nvCxnSpPr>
        <p:spPr>
          <a:xfrm>
            <a:off x="2201531" y="8607461"/>
            <a:ext cx="654143" cy="366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FDA0F-E123-4F31-B617-6F5194D71403}"/>
              </a:ext>
            </a:extLst>
          </p:cNvPr>
          <p:cNvCxnSpPr>
            <a:cxnSpLocks/>
          </p:cNvCxnSpPr>
          <p:nvPr/>
        </p:nvCxnSpPr>
        <p:spPr>
          <a:xfrm flipV="1">
            <a:off x="2208177" y="11617947"/>
            <a:ext cx="327071" cy="6013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4671E2-E709-4522-9807-2ABBAA4A6924}"/>
              </a:ext>
            </a:extLst>
          </p:cNvPr>
          <p:cNvCxnSpPr>
            <a:cxnSpLocks/>
          </p:cNvCxnSpPr>
          <p:nvPr/>
        </p:nvCxnSpPr>
        <p:spPr>
          <a:xfrm>
            <a:off x="2201531" y="9985727"/>
            <a:ext cx="654143" cy="4515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25BC195-9FE3-4727-913B-1A5612418C57}"/>
              </a:ext>
            </a:extLst>
          </p:cNvPr>
          <p:cNvCxnSpPr>
            <a:cxnSpLocks/>
          </p:cNvCxnSpPr>
          <p:nvPr/>
        </p:nvCxnSpPr>
        <p:spPr>
          <a:xfrm>
            <a:off x="22015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46B2C79-EB81-4F78-B880-F77FD59ACFDD}"/>
              </a:ext>
            </a:extLst>
          </p:cNvPr>
          <p:cNvCxnSpPr>
            <a:cxnSpLocks/>
          </p:cNvCxnSpPr>
          <p:nvPr/>
        </p:nvCxnSpPr>
        <p:spPr>
          <a:xfrm>
            <a:off x="3386809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50960C-B3F5-4960-AE0F-503F7C34495F}"/>
              </a:ext>
            </a:extLst>
          </p:cNvPr>
          <p:cNvCxnSpPr>
            <a:cxnSpLocks/>
          </p:cNvCxnSpPr>
          <p:nvPr/>
        </p:nvCxnSpPr>
        <p:spPr>
          <a:xfrm flipV="1">
            <a:off x="6322296" y="8335896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B64844E-B5B8-4EDE-9ED1-B8384400A880}"/>
              </a:ext>
            </a:extLst>
          </p:cNvPr>
          <p:cNvCxnSpPr>
            <a:cxnSpLocks/>
          </p:cNvCxnSpPr>
          <p:nvPr/>
        </p:nvCxnSpPr>
        <p:spPr>
          <a:xfrm>
            <a:off x="6978384" y="8335896"/>
            <a:ext cx="546847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BB5A21A-934E-4CC3-ABBC-87D3FE4FEC7A}"/>
              </a:ext>
            </a:extLst>
          </p:cNvPr>
          <p:cNvCxnSpPr>
            <a:cxnSpLocks/>
          </p:cNvCxnSpPr>
          <p:nvPr/>
        </p:nvCxnSpPr>
        <p:spPr>
          <a:xfrm flipV="1">
            <a:off x="6322296" y="11407644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1560335-0A44-4E5A-9427-8DDB8E133668}"/>
              </a:ext>
            </a:extLst>
          </p:cNvPr>
          <p:cNvCxnSpPr>
            <a:cxnSpLocks/>
          </p:cNvCxnSpPr>
          <p:nvPr/>
        </p:nvCxnSpPr>
        <p:spPr>
          <a:xfrm>
            <a:off x="6906138" y="11462401"/>
            <a:ext cx="421869" cy="365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695A3F-52B8-4F56-BA51-46521DE0DF27}"/>
              </a:ext>
            </a:extLst>
          </p:cNvPr>
          <p:cNvCxnSpPr>
            <a:cxnSpLocks/>
          </p:cNvCxnSpPr>
          <p:nvPr/>
        </p:nvCxnSpPr>
        <p:spPr>
          <a:xfrm flipV="1">
            <a:off x="6322296" y="10133029"/>
            <a:ext cx="557476" cy="4206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426BCA1-330A-4C0B-B549-006DDCB3438B}"/>
              </a:ext>
            </a:extLst>
          </p:cNvPr>
          <p:cNvCxnSpPr>
            <a:cxnSpLocks/>
          </p:cNvCxnSpPr>
          <p:nvPr/>
        </p:nvCxnSpPr>
        <p:spPr>
          <a:xfrm flipV="1">
            <a:off x="6978384" y="10019602"/>
            <a:ext cx="645459" cy="1109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02AE8CA-7C7F-41CA-B846-1E1325E40B84}"/>
              </a:ext>
            </a:extLst>
          </p:cNvPr>
          <p:cNvCxnSpPr>
            <a:cxnSpLocks/>
          </p:cNvCxnSpPr>
          <p:nvPr/>
        </p:nvCxnSpPr>
        <p:spPr>
          <a:xfrm>
            <a:off x="7525231" y="7862873"/>
            <a:ext cx="1" cy="459061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2737E410-E2D3-43A7-8801-D3596D5E9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7" r="50656"/>
          <a:stretch/>
        </p:blipFill>
        <p:spPr>
          <a:xfrm>
            <a:off x="567381" y="1571885"/>
            <a:ext cx="5225401" cy="490718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01873846-700C-40C9-8259-75A6E4F9E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12" t="2316" r="744" b="582"/>
          <a:stretch/>
        </p:blipFill>
        <p:spPr>
          <a:xfrm>
            <a:off x="6507229" y="1571886"/>
            <a:ext cx="5225401" cy="48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EE1BA-F8EF-49BB-B6FF-C8BEFF93002D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E80BDD-2B85-4E94-9289-3C8E64B4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2945B3-79D8-4214-8ED7-55A415A0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  <p:sp>
        <p:nvSpPr>
          <p:cNvPr id="8" name="Untertitel 7">
            <a:extLst>
              <a:ext uri="{FF2B5EF4-FFF2-40B4-BE49-F238E27FC236}">
                <a16:creationId xmlns:a16="http://schemas.microsoft.com/office/drawing/2014/main" id="{BDF6BA3E-4FB5-42A9-9947-7724689B8F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0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0D5D6C6-948A-4821-A60D-DB0547D53ADE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FABF86-0133-41A0-A3C1-06CFDF10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48D1F7-3B13-4349-A214-CB07339B7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624955E-EB63-4C74-B6B8-43095E50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5777B5-74CA-42D8-BC20-6F4969D403D1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70120DB2-789F-41E3-B47C-D547ECE320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EEB6B8E-9040-490C-B97D-5826FE2EC5A0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BCF1B8-A1D8-46C8-9623-F887DEB7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E80E159-122D-44FF-AD5B-F34B06EA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11" name="Untertitel 10">
            <a:extLst>
              <a:ext uri="{FF2B5EF4-FFF2-40B4-BE49-F238E27FC236}">
                <a16:creationId xmlns:a16="http://schemas.microsoft.com/office/drawing/2014/main" id="{5FF0A034-BAFE-4540-96C4-D546306BE3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0EE19EC-8654-4937-AFE5-8CB04D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408157"/>
            <a:ext cx="10813996" cy="625423"/>
          </a:xfrm>
        </p:spPr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How to calculate an optimal portfolio?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B8803E8-008D-4A7B-9A92-5C7F09C23474}"/>
              </a:ext>
            </a:extLst>
          </p:cNvPr>
          <p:cNvSpPr/>
          <p:nvPr/>
        </p:nvSpPr>
        <p:spPr>
          <a:xfrm>
            <a:off x="444180" y="540868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Research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  <a:p>
            <a:pPr marL="447675" indent="-26670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lang="de-DE" dirty="0" err="1">
                <a:latin typeface="Corbel" panose="020B0503020204020204" pitchFamily="34" charset="0"/>
              </a:rPr>
              <a:t>electing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stocks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lowest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reconstruction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error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improves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calculation</a:t>
            </a:r>
            <a:r>
              <a:rPr lang="de-DE" dirty="0">
                <a:latin typeface="Corbel" panose="020B0503020204020204" pitchFamily="34" charset="0"/>
              </a:rPr>
              <a:t> time and </a:t>
            </a:r>
            <a:r>
              <a:rPr lang="de-DE" b="1" dirty="0" err="1">
                <a:latin typeface="Corbel" panose="020B0503020204020204" pitchFamily="34" charset="0"/>
              </a:rPr>
              <a:t>shows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better</a:t>
            </a:r>
            <a:r>
              <a:rPr lang="de-DE" b="1" dirty="0">
                <a:latin typeface="Corbel" panose="020B0503020204020204" pitchFamily="34" charset="0"/>
              </a:rPr>
              <a:t> out-</a:t>
            </a:r>
            <a:r>
              <a:rPr lang="de-DE" b="1" dirty="0" err="1">
                <a:latin typeface="Corbel" panose="020B0503020204020204" pitchFamily="34" charset="0"/>
              </a:rPr>
              <a:t>of</a:t>
            </a:r>
            <a:r>
              <a:rPr lang="de-DE" b="1" dirty="0">
                <a:latin typeface="Corbel" panose="020B0503020204020204" pitchFamily="34" charset="0"/>
              </a:rPr>
              <a:t>-sample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pPr marL="0" indent="0">
              <a:buFont typeface="Arial"/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Extending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dataset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a 10-day </a:t>
            </a:r>
            <a:r>
              <a:rPr lang="de-DE" dirty="0" err="1">
                <a:latin typeface="Corbel" panose="020B0503020204020204" pitchFamily="34" charset="0"/>
              </a:rPr>
              <a:t>forecast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leads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to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overall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higher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results</a:t>
            </a:r>
            <a:r>
              <a:rPr lang="de-DE" dirty="0">
                <a:latin typeface="Corbel" panose="020B0503020204020204" pitchFamily="34" charset="0"/>
              </a:rPr>
              <a:t>.</a:t>
            </a: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Corbel" panose="020B0503020204020204" pitchFamily="34" charset="0"/>
              </a:rPr>
              <a:t>Calculating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covariance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of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the</a:t>
            </a:r>
            <a:r>
              <a:rPr lang="de-DE" dirty="0">
                <a:latin typeface="Corbel" panose="020B0503020204020204" pitchFamily="34" charset="0"/>
              </a:rPr>
              <a:t> latent </a:t>
            </a:r>
            <a:r>
              <a:rPr lang="de-DE" dirty="0" err="1">
                <a:latin typeface="Corbel" panose="020B0503020204020204" pitchFamily="34" charset="0"/>
              </a:rPr>
              <a:t>features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reduces</a:t>
            </a:r>
            <a:r>
              <a:rPr lang="de-DE" b="1" dirty="0">
                <a:latin typeface="Corbel" panose="020B0503020204020204" pitchFamily="34" charset="0"/>
              </a:rPr>
              <a:t> annual </a:t>
            </a:r>
            <a:r>
              <a:rPr lang="de-DE" b="1" dirty="0" err="1">
                <a:latin typeface="Corbel" panose="020B0503020204020204" pitchFamily="34" charset="0"/>
              </a:rPr>
              <a:t>portfolio</a:t>
            </a:r>
            <a:r>
              <a:rPr lang="de-DE" b="1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volatility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with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similar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dirty="0" err="1">
                <a:latin typeface="Corbel" panose="020B0503020204020204" pitchFamily="34" charset="0"/>
              </a:rPr>
              <a:t>or</a:t>
            </a:r>
            <a:r>
              <a:rPr lang="de-DE" dirty="0">
                <a:latin typeface="Corbel" panose="020B0503020204020204" pitchFamily="34" charset="0"/>
              </a:rPr>
              <a:t> </a:t>
            </a:r>
            <a:r>
              <a:rPr lang="de-DE" b="1" dirty="0" err="1">
                <a:latin typeface="Corbel" panose="020B0503020204020204" pitchFamily="34" charset="0"/>
              </a:rPr>
              <a:t>increased</a:t>
            </a:r>
            <a:r>
              <a:rPr lang="de-DE" b="1" dirty="0">
                <a:latin typeface="Corbel" panose="020B0503020204020204" pitchFamily="34" charset="0"/>
              </a:rPr>
              <a:t> stock </a:t>
            </a:r>
            <a:r>
              <a:rPr lang="de-DE" b="1" dirty="0" err="1">
                <a:latin typeface="Corbel" panose="020B0503020204020204" pitchFamily="34" charset="0"/>
              </a:rPr>
              <a:t>returns</a:t>
            </a:r>
            <a:r>
              <a:rPr lang="de-DE" dirty="0">
                <a:latin typeface="Corbel" panose="020B050302020402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out-of-sample results may not be indicative.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31287" y="222905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44180" y="3214079"/>
            <a:ext cx="347701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28114" y="4222433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52418" y="5178115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aphicFrame>
        <p:nvGraphicFramePr>
          <p:cNvPr id="61" name="Tabelle 114">
            <a:extLst>
              <a:ext uri="{FF2B5EF4-FFF2-40B4-BE49-F238E27FC236}">
                <a16:creationId xmlns:a16="http://schemas.microsoft.com/office/drawing/2014/main" id="{F986581A-CD1E-4AFB-BE30-F4643BE7B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2484"/>
              </p:ext>
            </p:extLst>
          </p:nvPr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2" name="Grafik 61">
            <a:extLst>
              <a:ext uri="{FF2B5EF4-FFF2-40B4-BE49-F238E27FC236}">
                <a16:creationId xmlns:a16="http://schemas.microsoft.com/office/drawing/2014/main" id="{44967EB0-9B88-4D3C-8C4B-9351B80F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9700524-8BA0-452F-9A86-68A1557E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4068726"/>
            <a:ext cx="261416" cy="28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9CB674B-7A35-40E1-98AC-12B0FB2C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99" y="5042631"/>
            <a:ext cx="261416" cy="288000"/>
          </a:xfrm>
          <a:prstGeom prst="rect">
            <a:avLst/>
          </a:prstGeom>
        </p:spPr>
      </p:pic>
      <p:graphicFrame>
        <p:nvGraphicFramePr>
          <p:cNvPr id="65" name="Tabelle 114">
            <a:extLst>
              <a:ext uri="{FF2B5EF4-FFF2-40B4-BE49-F238E27FC236}">
                <a16:creationId xmlns:a16="http://schemas.microsoft.com/office/drawing/2014/main" id="{5B2D2504-ACDB-401A-898E-7B36D4A5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48810"/>
              </p:ext>
            </p:extLst>
          </p:nvPr>
        </p:nvGraphicFramePr>
        <p:xfrm>
          <a:off x="6962899" y="3069534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67" name="Grafik 66">
            <a:extLst>
              <a:ext uri="{FF2B5EF4-FFF2-40B4-BE49-F238E27FC236}">
                <a16:creationId xmlns:a16="http://schemas.microsoft.com/office/drawing/2014/main" id="{968FE016-DA63-41F0-9404-ED265B30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68" name="Tabelle 67">
            <a:extLst>
              <a:ext uri="{FF2B5EF4-FFF2-40B4-BE49-F238E27FC236}">
                <a16:creationId xmlns:a16="http://schemas.microsoft.com/office/drawing/2014/main" id="{6F715419-BD49-42C2-B9A6-E74437B5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74799"/>
              </p:ext>
            </p:extLst>
          </p:nvPr>
        </p:nvGraphicFramePr>
        <p:xfrm>
          <a:off x="6962899" y="4995288"/>
          <a:ext cx="4491352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69" name="Tabelle 68">
            <a:extLst>
              <a:ext uri="{FF2B5EF4-FFF2-40B4-BE49-F238E27FC236}">
                <a16:creationId xmlns:a16="http://schemas.microsoft.com/office/drawing/2014/main" id="{39943D17-77EA-4AE8-85E9-78C9880CF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10840"/>
              </p:ext>
            </p:extLst>
          </p:nvPr>
        </p:nvGraphicFramePr>
        <p:xfrm>
          <a:off x="6962899" y="4029681"/>
          <a:ext cx="4491352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92" name="Ellipse 91">
            <a:extLst>
              <a:ext uri="{FF2B5EF4-FFF2-40B4-BE49-F238E27FC236}">
                <a16:creationId xmlns:a16="http://schemas.microsoft.com/office/drawing/2014/main" id="{E30E90FD-1C8D-4735-9674-058C34AB2682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01086BC-9DB7-4E0C-AA2E-4BAB81BF8A18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21E5691-7218-48FC-AB22-9E3DDC8B2F97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40CF300-2786-4F53-B1BD-D627D43E3DBD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9111C92-FC34-4CF2-9CE6-A3F47D8783F8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CCF8F50-E721-470D-920C-615D3B7C88D4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081BA397-80F2-4D79-B87C-FBB25631F637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5B56E63-E4A3-4940-9829-8B9317F87CE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EAF7A986-A461-4824-A136-0BD3A1939F2A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077F62F-0729-4341-82F4-F1C2BE59BC98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fik 133" descr="Filter">
            <a:extLst>
              <a:ext uri="{FF2B5EF4-FFF2-40B4-BE49-F238E27FC236}">
                <a16:creationId xmlns:a16="http://schemas.microsoft.com/office/drawing/2014/main" id="{421D0256-7025-4AEF-BEAC-8E30719F8E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136" name="Grafik 135" descr="Aufwärtstrend">
            <a:extLst>
              <a:ext uri="{FF2B5EF4-FFF2-40B4-BE49-F238E27FC236}">
                <a16:creationId xmlns:a16="http://schemas.microsoft.com/office/drawing/2014/main" id="{B58B0F5E-55A5-42F1-A0BC-C68F41D30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D155E554-BBF2-4228-B54E-AA7DD0697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140" name="Ellipse 139">
            <a:extLst>
              <a:ext uri="{FF2B5EF4-FFF2-40B4-BE49-F238E27FC236}">
                <a16:creationId xmlns:a16="http://schemas.microsoft.com/office/drawing/2014/main" id="{EE5B3258-BF58-4FD3-8A1F-9263D75B903E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CDCA0FD-2FA7-4D4A-9FAC-A5CCB59DB10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1B71BDB7-4E86-4F30-A5D2-7C27C910D61E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9956037B-A6AC-4E13-9143-C02C258E7278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08F6BF7C-E26B-43D7-AFE8-845EBB57D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66F8B978-64ED-421A-82AA-16682B0F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152" name="Pfeil: gestreift nach rechts 151">
            <a:extLst>
              <a:ext uri="{FF2B5EF4-FFF2-40B4-BE49-F238E27FC236}">
                <a16:creationId xmlns:a16="http://schemas.microsoft.com/office/drawing/2014/main" id="{1AEDA987-9B08-4E75-87F1-EEE41D2323FF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feil: gestreift nach rechts 153">
            <a:extLst>
              <a:ext uri="{FF2B5EF4-FFF2-40B4-BE49-F238E27FC236}">
                <a16:creationId xmlns:a16="http://schemas.microsoft.com/office/drawing/2014/main" id="{3A73A074-E074-4954-893C-7E9EB77DC5A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rafik 155" descr="Bleistift">
            <a:extLst>
              <a:ext uri="{FF2B5EF4-FFF2-40B4-BE49-F238E27FC236}">
                <a16:creationId xmlns:a16="http://schemas.microsoft.com/office/drawing/2014/main" id="{F88474E5-9AD6-4695-ACED-F556D1EC0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D400B2EB-58B7-4BD7-B334-FC6E9A82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F88ADAA-4332-4D9F-A4F4-CB8BF9C9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7A3AB84A-8595-48AF-A803-89865B637F52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https://doi.org/10.1109/5.58337</a:t>
            </a:r>
            <a:b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sz="1400" u="sng" dirty="0">
                <a:latin typeface="Corbel" panose="020B0503020204020204" pitchFamily="34" charset="0"/>
                <a:cs typeface="Calibri Light" panose="020F0302020204030204" pitchFamily="34" charset="0"/>
                <a:hlinkClick r:id="rId4"/>
              </a:rPr>
              <a:t>http://axon.cs.byu.edu/~martinez/classes/678/Papers/Werbos_BPTT.pdf </a:t>
            </a:r>
            <a:endParaRPr lang="en-US" sz="1400" u="sng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hlinkClick r:id="rId5"/>
              </a:rPr>
              <a:t>https://towardsdatascience.com/getting-rich-quick-with-machine-learning-and-stock-market-predictions-696802da94fe</a:t>
            </a:r>
            <a:endParaRPr lang="en-US" sz="1400" dirty="0">
              <a:latin typeface="Corbel" panose="020B05030202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rbel" panose="020B0503020204020204" pitchFamily="34" charset="0"/>
              </a:rPr>
              <a:t>Olivier </a:t>
            </a:r>
            <a:r>
              <a:rPr lang="en-US" sz="1400" dirty="0" err="1">
                <a:latin typeface="Corbel" panose="020B0503020204020204" pitchFamily="34" charset="0"/>
              </a:rPr>
              <a:t>Ledoit</a:t>
            </a:r>
            <a:r>
              <a:rPr lang="en-US" sz="1400" dirty="0">
                <a:latin typeface="Corbel" panose="020B0503020204020204" pitchFamily="34" charset="0"/>
              </a:rPr>
              <a:t> &amp; Michael Wolf, 2003. "</a:t>
            </a:r>
            <a:r>
              <a:rPr lang="en-US" sz="1400" b="1" dirty="0">
                <a:latin typeface="Corbel" panose="020B0503020204020204" pitchFamily="34" charset="0"/>
                <a:hlinkClick r:id="rId6"/>
              </a:rPr>
              <a:t>Honey, I shrunk the sample covariance matrix</a:t>
            </a:r>
            <a:r>
              <a:rPr lang="en-US" sz="1400" dirty="0">
                <a:latin typeface="Corbel" panose="020B0503020204020204" pitchFamily="34" charset="0"/>
              </a:rPr>
              <a:t>," </a:t>
            </a:r>
            <a:r>
              <a:rPr lang="en-US" sz="1400" dirty="0">
                <a:latin typeface="Corbel" panose="020B0503020204020204" pitchFamily="34" charset="0"/>
                <a:hlinkClick r:id="rId7"/>
              </a:rPr>
              <a:t>Economics Working Papers</a:t>
            </a:r>
            <a:r>
              <a:rPr lang="en-US" sz="1400" dirty="0">
                <a:latin typeface="Corbel" panose="020B0503020204020204" pitchFamily="34" charset="0"/>
              </a:rPr>
              <a:t> 691, Department of Economics and Business, </a:t>
            </a:r>
            <a:r>
              <a:rPr lang="en-US" sz="1400" dirty="0" err="1">
                <a:latin typeface="Corbel" panose="020B0503020204020204" pitchFamily="34" charset="0"/>
              </a:rPr>
              <a:t>Universitat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Pompeu</a:t>
            </a:r>
            <a:r>
              <a:rPr lang="en-US" sz="1400" dirty="0">
                <a:latin typeface="Corbel" panose="020B0503020204020204" pitchFamily="34" charset="0"/>
              </a:rPr>
              <a:t> </a:t>
            </a:r>
            <a:r>
              <a:rPr lang="en-US" sz="1400" dirty="0" err="1">
                <a:latin typeface="Corbel" panose="020B0503020204020204" pitchFamily="34" charset="0"/>
              </a:rPr>
              <a:t>Fabra</a:t>
            </a:r>
            <a:r>
              <a:rPr lang="en-US" sz="1400" dirty="0">
                <a:latin typeface="Corbel" panose="020B0503020204020204" pitchFamily="34" charset="0"/>
              </a:rPr>
              <a:t>. </a:t>
            </a:r>
            <a:br>
              <a:rPr lang="en-US" sz="1400" dirty="0">
                <a:latin typeface="Corbel" panose="020B0503020204020204" pitchFamily="34" charset="0"/>
              </a:rPr>
            </a:br>
            <a:br>
              <a:rPr lang="en-US" sz="1400" dirty="0">
                <a:latin typeface="Corbel" panose="020B0503020204020204" pitchFamily="34" charset="0"/>
              </a:rPr>
            </a:br>
            <a:endParaRPr lang="en-US" sz="1400" dirty="0">
              <a:latin typeface="Corbel" panose="020B050302020402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130014"/>
            <a:ext cx="10227579" cy="4260028"/>
          </a:xfrm>
        </p:spPr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3"/>
              </a:rPr>
              <a:t>https://github.com/QUER01/FinanceModule</a:t>
            </a:r>
            <a:r>
              <a:rPr lang="de-DE" dirty="0"/>
              <a:t>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D0FB1A67-C5B7-4912-B8DA-204C59BC2C1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88553" y="3687985"/>
            <a:ext cx="11189065" cy="4332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F7B8F0-7F2E-49E0-98C0-0A5D1DC584DA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portfolio selection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1A4D3E3-9BBA-45FF-B8FF-0DFC5692C11D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B2410E7-AF34-4167-AF74-3FDAE97D5120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B49EA-4E76-4B92-803C-B688F99FC33E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583C00-D86D-42CF-8915-6BD77B0D6678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C5CE4BF-9FE2-42D3-94E6-D2EA6779F38D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atin typeface="Corbel" panose="020B0503020204020204" pitchFamily="34" charset="0"/>
                </a:endParaRP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risk.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Likewise, given a desired level of expected return, an investor can construct a portfolio that </a:t>
                </a:r>
                <a:r>
                  <a:rPr lang="en-US" sz="1600" b="1" dirty="0">
                    <a:latin typeface="Corbel" panose="020B0503020204020204" pitchFamily="34" charset="0"/>
                  </a:rPr>
                  <a:t>minimizes risk</a:t>
                </a:r>
                <a:r>
                  <a:rPr lang="en-US" sz="1600" dirty="0">
                    <a:latin typeface="Corbel" panose="020B0503020204020204" pitchFamily="34" charset="0"/>
                  </a:rPr>
                  <a:t>. </a:t>
                </a: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500" r="-3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4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114268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645" b="-1283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67569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05" y="2150994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15632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2285</Words>
  <Application>Microsoft Office PowerPoint</Application>
  <PresentationFormat>Breitbild</PresentationFormat>
  <Paragraphs>403</Paragraphs>
  <Slides>31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Arial</vt:lpstr>
      <vt:lpstr>BMW Group Condensed</vt:lpstr>
      <vt:lpstr>Calibri</vt:lpstr>
      <vt:lpstr>Calibri Light</vt:lpstr>
      <vt:lpstr>Cambria Math</vt:lpstr>
      <vt:lpstr>Corbel</vt:lpstr>
      <vt:lpstr>Roboto</vt:lpstr>
      <vt:lpstr>Segoe UI</vt:lpstr>
      <vt:lpstr>URWPalladioL-Roma</vt:lpstr>
      <vt:lpstr>Office-Design</vt:lpstr>
      <vt:lpstr>Stock Price Prediction and Portfolio Optimization Using Recurrent Neural Networks and Autoencoders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Which stocks to analyze?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How to improve the risk calculation of a stock?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 </vt:lpstr>
      <vt:lpstr>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194</cp:revision>
  <cp:lastPrinted>2020-11-14T17:14:56Z</cp:lastPrinted>
  <dcterms:created xsi:type="dcterms:W3CDTF">2020-06-04T13:24:26Z</dcterms:created>
  <dcterms:modified xsi:type="dcterms:W3CDTF">2020-11-17T16:11:45Z</dcterms:modified>
</cp:coreProperties>
</file>